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 id="287" r:id="rId3"/>
    <p:sldId id="281" r:id="rId4"/>
    <p:sldId id="292" r:id="rId5"/>
    <p:sldId id="289" r:id="rId6"/>
    <p:sldId id="291" r:id="rId7"/>
    <p:sldId id="283" r:id="rId8"/>
    <p:sldId id="290" r:id="rId9"/>
    <p:sldId id="293" r:id="rId10"/>
  </p:sldIdLst>
  <p:sldSz cx="9144000" cy="6858000" type="screen4x3"/>
  <p:notesSz cx="9144000" cy="6858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5075"/>
    <a:srgbClr val="A8C0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varScale="1">
        <p:scale>
          <a:sx n="105" d="100"/>
          <a:sy n="105" d="100"/>
        </p:scale>
        <p:origin x="1830"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vanny Moreno" userId="d359a06d-a4ea-4f19-9a0c-b172533313a2" providerId="ADAL" clId="{AFFE2380-9A18-46D9-9EEF-17FB271CB0F8}"/>
    <pc:docChg chg="custSel modSld">
      <pc:chgData name="Jovanny Moreno" userId="d359a06d-a4ea-4f19-9a0c-b172533313a2" providerId="ADAL" clId="{AFFE2380-9A18-46D9-9EEF-17FB271CB0F8}" dt="2024-04-12T23:10:09.331" v="42" actId="1035"/>
      <pc:docMkLst>
        <pc:docMk/>
      </pc:docMkLst>
      <pc:sldChg chg="delSp modSp mod delAnim">
        <pc:chgData name="Jovanny Moreno" userId="d359a06d-a4ea-4f19-9a0c-b172533313a2" providerId="ADAL" clId="{AFFE2380-9A18-46D9-9EEF-17FB271CB0F8}" dt="2024-04-12T23:10:09.331" v="42" actId="1035"/>
        <pc:sldMkLst>
          <pc:docMk/>
          <pc:sldMk cId="941492834" sldId="291"/>
        </pc:sldMkLst>
        <pc:spChg chg="mod">
          <ac:chgData name="Jovanny Moreno" userId="d359a06d-a4ea-4f19-9a0c-b172533313a2" providerId="ADAL" clId="{AFFE2380-9A18-46D9-9EEF-17FB271CB0F8}" dt="2024-04-12T23:09:51.139" v="3" actId="14100"/>
          <ac:spMkLst>
            <pc:docMk/>
            <pc:sldMk cId="941492834" sldId="291"/>
            <ac:spMk id="11" creationId="{8C997F3B-12CA-AE6E-F1B4-308DBD3B0AB3}"/>
          </ac:spMkLst>
        </pc:spChg>
        <pc:spChg chg="del">
          <ac:chgData name="Jovanny Moreno" userId="d359a06d-a4ea-4f19-9a0c-b172533313a2" providerId="ADAL" clId="{AFFE2380-9A18-46D9-9EEF-17FB271CB0F8}" dt="2024-04-12T23:09:45.693" v="2" actId="478"/>
          <ac:spMkLst>
            <pc:docMk/>
            <pc:sldMk cId="941492834" sldId="291"/>
            <ac:spMk id="14" creationId="{87615320-1F26-EB07-283A-6BFA485E5BEA}"/>
          </ac:spMkLst>
        </pc:spChg>
        <pc:picChg chg="del">
          <ac:chgData name="Jovanny Moreno" userId="d359a06d-a4ea-4f19-9a0c-b172533313a2" providerId="ADAL" clId="{AFFE2380-9A18-46D9-9EEF-17FB271CB0F8}" dt="2024-04-12T23:09:39.993" v="0" actId="478"/>
          <ac:picMkLst>
            <pc:docMk/>
            <pc:sldMk cId="941492834" sldId="291"/>
            <ac:picMk id="2" creationId="{309AF1C3-BD98-8FA5-C8B7-CFAF3C6EBF6A}"/>
          </ac:picMkLst>
        </pc:picChg>
        <pc:picChg chg="mod">
          <ac:chgData name="Jovanny Moreno" userId="d359a06d-a4ea-4f19-9a0c-b172533313a2" providerId="ADAL" clId="{AFFE2380-9A18-46D9-9EEF-17FB271CB0F8}" dt="2024-04-12T23:10:09.331" v="42" actId="1035"/>
          <ac:picMkLst>
            <pc:docMk/>
            <pc:sldMk cId="941492834" sldId="291"/>
            <ac:picMk id="13" creationId="{346E5D9E-85E2-AF27-914D-05FF37AAE793}"/>
          </ac:picMkLst>
        </pc:picChg>
        <pc:picChg chg="mod">
          <ac:chgData name="Jovanny Moreno" userId="d359a06d-a4ea-4f19-9a0c-b172533313a2" providerId="ADAL" clId="{AFFE2380-9A18-46D9-9EEF-17FB271CB0F8}" dt="2024-04-12T23:10:09.331" v="42" actId="1035"/>
          <ac:picMkLst>
            <pc:docMk/>
            <pc:sldMk cId="941492834" sldId="291"/>
            <ac:picMk id="15" creationId="{DFCE3378-844B-8820-9B2E-38CE2952E1F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Times New Roman"/>
                <a:cs typeface="Times New Roman"/>
              </a:defRPr>
            </a:lvl1pPr>
          </a:lstStyle>
          <a:p>
            <a:endParaRPr/>
          </a:p>
        </p:txBody>
      </p:sp>
      <p:sp>
        <p:nvSpPr>
          <p:cNvPr id="3" name="Holder 3"/>
          <p:cNvSpPr>
            <a:spLocks noGrp="1"/>
          </p:cNvSpPr>
          <p:nvPr>
            <p:ph sz="half" idx="2"/>
          </p:nvPr>
        </p:nvSpPr>
        <p:spPr>
          <a:xfrm>
            <a:off x="1116633" y="1208566"/>
            <a:ext cx="3308985" cy="4038600"/>
          </a:xfrm>
          <a:prstGeom prst="rect">
            <a:avLst/>
          </a:prstGeom>
        </p:spPr>
        <p:txBody>
          <a:bodyPr wrap="square" lIns="0" tIns="0" rIns="0" bIns="0">
            <a:spAutoFit/>
          </a:bodyPr>
          <a:lstStyle>
            <a:lvl1pPr>
              <a:defRPr sz="1400" b="1" i="0">
                <a:solidFill>
                  <a:schemeClr val="tx1"/>
                </a:solidFill>
                <a:latin typeface="Times New Roman"/>
                <a:cs typeface="Times New Roman"/>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9143999" cy="6857999"/>
          </a:xfrm>
          <a:prstGeom prst="rect">
            <a:avLst/>
          </a:prstGeom>
        </p:spPr>
      </p:pic>
      <p:sp>
        <p:nvSpPr>
          <p:cNvPr id="2" name="Holder 2"/>
          <p:cNvSpPr>
            <a:spLocks noGrp="1"/>
          </p:cNvSpPr>
          <p:nvPr>
            <p:ph type="title"/>
          </p:nvPr>
        </p:nvSpPr>
        <p:spPr>
          <a:xfrm>
            <a:off x="407878" y="1015"/>
            <a:ext cx="8328242" cy="756920"/>
          </a:xfrm>
          <a:prstGeom prst="rect">
            <a:avLst/>
          </a:prstGeom>
        </p:spPr>
        <p:txBody>
          <a:bodyPr wrap="square" lIns="0" tIns="0" rIns="0" bIns="0">
            <a:spAutoFit/>
          </a:bodyPr>
          <a:lstStyle>
            <a:lvl1pPr>
              <a:defRPr sz="2400" b="1" i="0">
                <a:solidFill>
                  <a:schemeClr val="bg1"/>
                </a:solidFill>
                <a:latin typeface="Times New Roman"/>
                <a:cs typeface="Times New Roman"/>
              </a:defRPr>
            </a:lvl1pPr>
          </a:lstStyle>
          <a:p>
            <a:endParaRPr/>
          </a:p>
        </p:txBody>
      </p:sp>
      <p:sp>
        <p:nvSpPr>
          <p:cNvPr id="3" name="Holder 3"/>
          <p:cNvSpPr>
            <a:spLocks noGrp="1"/>
          </p:cNvSpPr>
          <p:nvPr>
            <p:ph type="body" idx="1"/>
          </p:nvPr>
        </p:nvSpPr>
        <p:spPr>
          <a:xfrm>
            <a:off x="245169" y="1118394"/>
            <a:ext cx="8660130" cy="298005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4/12/2024</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estion Documental 171">
            <a:extLst>
              <a:ext uri="{FF2B5EF4-FFF2-40B4-BE49-F238E27FC236}">
                <a16:creationId xmlns:a16="http://schemas.microsoft.com/office/drawing/2014/main" id="{FE69F8FD-B5D8-7DD9-E169-433171454FAE}"/>
              </a:ext>
            </a:extLst>
          </p:cNvPr>
          <p:cNvPicPr>
            <a:picLocks noChangeAspect="1" noChangeArrowheads="1"/>
          </p:cNvPicPr>
          <p:nvPr/>
        </p:nvPicPr>
        <p:blipFill>
          <a:blip r:embed="rId2" cstate="print">
            <a:alphaModFix amt="35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78EC22CC-FFAC-E059-3A02-FC8244F386BB}"/>
              </a:ext>
            </a:extLst>
          </p:cNvPr>
          <p:cNvSpPr txBox="1"/>
          <p:nvPr/>
        </p:nvSpPr>
        <p:spPr>
          <a:xfrm>
            <a:off x="609600" y="228600"/>
            <a:ext cx="8153400" cy="6740307"/>
          </a:xfrm>
          <a:prstGeom prst="rect">
            <a:avLst/>
          </a:prstGeom>
          <a:noFill/>
        </p:spPr>
        <p:txBody>
          <a:bodyPr wrap="square">
            <a:spAutoFit/>
          </a:bodyPr>
          <a:lstStyle/>
          <a:p>
            <a:pPr algn="r"/>
            <a:endParaRPr lang="es-CO" sz="2800" dirty="0">
              <a:solidFill>
                <a:schemeClr val="tx2">
                  <a:lumMod val="75000"/>
                </a:schemeClr>
              </a:solidFill>
              <a:latin typeface="Abadi" panose="020B0604020104020204" pitchFamily="34" charset="0"/>
            </a:endParaRPr>
          </a:p>
          <a:p>
            <a:pPr algn="ctr"/>
            <a:r>
              <a:rPr lang="es-CO" sz="3200" b="1" dirty="0">
                <a:solidFill>
                  <a:schemeClr val="accent1">
                    <a:lumMod val="50000"/>
                  </a:schemeClr>
                </a:solidFill>
                <a:effectLst>
                  <a:outerShdw blurRad="38100" dist="38100" dir="2700000" algn="tl">
                    <a:srgbClr val="000000">
                      <a:alpha val="43137"/>
                    </a:srgbClr>
                  </a:outerShdw>
                </a:effectLst>
                <a:latin typeface="Arial Nova Cond" panose="020F0502020204030204" pitchFamily="34" charset="0"/>
                <a:cs typeface="Arial" panose="020B0604020202020204" pitchFamily="34" charset="0"/>
              </a:rPr>
              <a:t>CAMBIO CLIMÁTICO </a:t>
            </a:r>
          </a:p>
          <a:p>
            <a:pPr algn="r"/>
            <a:endParaRPr lang="es-CO" sz="3600" b="1" i="1" dirty="0">
              <a:solidFill>
                <a:schemeClr val="tx2">
                  <a:lumMod val="50000"/>
                </a:schemeClr>
              </a:solidFill>
              <a:latin typeface="Arial Nova Cond" panose="020F0502020204030204" pitchFamily="34" charset="0"/>
              <a:cs typeface="Arial" panose="020B0604020202020204" pitchFamily="34" charset="0"/>
            </a:endParaRPr>
          </a:p>
          <a:p>
            <a:pPr algn="r"/>
            <a:endParaRPr lang="es-CO" sz="3600" b="1" i="1" dirty="0">
              <a:solidFill>
                <a:srgbClr val="405075"/>
              </a:solidFill>
              <a:latin typeface="Arial Nova Cond" panose="020F0502020204030204" pitchFamily="34" charset="0"/>
              <a:cs typeface="Arial" panose="020B0604020202020204" pitchFamily="34" charset="0"/>
            </a:endParaRPr>
          </a:p>
          <a:p>
            <a:pPr algn="r"/>
            <a:endParaRPr lang="es-CO" sz="3600" b="1" i="1" dirty="0">
              <a:solidFill>
                <a:srgbClr val="405075"/>
              </a:solidFill>
              <a:latin typeface="Arial Nova Cond" panose="020F0502020204030204" pitchFamily="34" charset="0"/>
              <a:cs typeface="Arial" panose="020B0604020202020204" pitchFamily="34" charset="0"/>
            </a:endParaRPr>
          </a:p>
          <a:p>
            <a:pPr algn="ctr"/>
            <a:r>
              <a:rPr lang="es-CO" sz="3600" b="1" dirty="0">
                <a:solidFill>
                  <a:srgbClr val="405075"/>
                </a:solidFill>
                <a:latin typeface="Arial Nova Cond" panose="020F0502020204030204" pitchFamily="34" charset="0"/>
                <a:cs typeface="Arial" panose="020B0604020202020204" pitchFamily="34" charset="0"/>
              </a:rPr>
              <a:t>Coordinación Gestión Documental </a:t>
            </a:r>
          </a:p>
          <a:p>
            <a:pPr algn="r"/>
            <a:endParaRPr lang="es-CO" sz="3600" b="1" i="1" dirty="0">
              <a:solidFill>
                <a:schemeClr val="tx2">
                  <a:lumMod val="50000"/>
                </a:schemeClr>
              </a:solidFill>
              <a:latin typeface="Arial Nova Cond" panose="020F0502020204030204" pitchFamily="34" charset="0"/>
              <a:cs typeface="Arial" panose="020B0604020202020204" pitchFamily="34" charset="0"/>
            </a:endParaRPr>
          </a:p>
          <a:p>
            <a:pPr algn="r"/>
            <a:endParaRPr lang="es-CO" sz="3600" b="1" i="1" dirty="0">
              <a:solidFill>
                <a:schemeClr val="tx2">
                  <a:lumMod val="50000"/>
                </a:schemeClr>
              </a:solidFill>
              <a:latin typeface="Arial Nova Cond" panose="020F0502020204030204" pitchFamily="34" charset="0"/>
              <a:cs typeface="Arial" panose="020B0604020202020204" pitchFamily="34" charset="0"/>
            </a:endParaRPr>
          </a:p>
          <a:p>
            <a:pPr algn="r"/>
            <a:endParaRPr lang="es-CO" sz="3600" b="1" i="1" dirty="0">
              <a:solidFill>
                <a:schemeClr val="tx2">
                  <a:lumMod val="50000"/>
                </a:schemeClr>
              </a:solidFill>
              <a:latin typeface="Arial Nova Cond" panose="020F0502020204030204" pitchFamily="34" charset="0"/>
              <a:cs typeface="Arial" panose="020B0604020202020204" pitchFamily="34" charset="0"/>
            </a:endParaRPr>
          </a:p>
          <a:p>
            <a:pPr algn="ctr"/>
            <a:r>
              <a:rPr lang="es-CO" sz="2400" b="1" i="1" dirty="0">
                <a:solidFill>
                  <a:schemeClr val="accent1">
                    <a:lumMod val="50000"/>
                  </a:schemeClr>
                </a:solidFill>
                <a:latin typeface="Arial Nova Cond" panose="020F0502020204030204" pitchFamily="34" charset="0"/>
                <a:cs typeface="Arial" panose="020B0604020202020204" pitchFamily="34" charset="0"/>
              </a:rPr>
              <a:t>JOSE EDUCARDO SANTOFIMIO CASTRO</a:t>
            </a:r>
          </a:p>
          <a:p>
            <a:pPr algn="ctr"/>
            <a:r>
              <a:rPr lang="es-CO" sz="2400" b="1" i="1" dirty="0">
                <a:solidFill>
                  <a:schemeClr val="accent1">
                    <a:lumMod val="50000"/>
                  </a:schemeClr>
                </a:solidFill>
                <a:latin typeface="Arial Nova Cond" panose="020F0502020204030204" pitchFamily="34" charset="0"/>
                <a:cs typeface="Arial" panose="020B0604020202020204" pitchFamily="34" charset="0"/>
              </a:rPr>
              <a:t>Abril 2024.</a:t>
            </a:r>
          </a:p>
          <a:p>
            <a:pPr algn="r"/>
            <a:endParaRPr lang="es-CO" dirty="0">
              <a:solidFill>
                <a:schemeClr val="accent1">
                  <a:lumMod val="50000"/>
                </a:schemeClr>
              </a:solidFill>
              <a:effectLst>
                <a:outerShdw blurRad="50800" dist="38100" algn="l" rotWithShape="0">
                  <a:prstClr val="black">
                    <a:alpha val="40000"/>
                  </a:prstClr>
                </a:outerShdw>
              </a:effectLst>
              <a:latin typeface="Brush Script MT" panose="03060802040406070304" pitchFamily="66" charset="0"/>
            </a:endParaRPr>
          </a:p>
          <a:p>
            <a:pPr algn="r"/>
            <a:endParaRPr lang="es-CO" sz="1800" dirty="0">
              <a:solidFill>
                <a:schemeClr val="accent1">
                  <a:lumMod val="50000"/>
                </a:schemeClr>
              </a:solidFill>
              <a:effectLst>
                <a:outerShdw blurRad="50800" dist="38100" algn="l" rotWithShape="0">
                  <a:prstClr val="black">
                    <a:alpha val="40000"/>
                  </a:prstClr>
                </a:outerShdw>
              </a:effectLst>
              <a:latin typeface="Brush Script MT" panose="03060802040406070304" pitchFamily="66" charset="0"/>
            </a:endParaRPr>
          </a:p>
          <a:p>
            <a:pPr algn="r"/>
            <a:endParaRPr lang="es-CO" dirty="0">
              <a:solidFill>
                <a:schemeClr val="accent1">
                  <a:lumMod val="50000"/>
                </a:schemeClr>
              </a:solidFill>
              <a:effectLst>
                <a:outerShdw blurRad="50800" dist="38100" algn="l" rotWithShape="0">
                  <a:prstClr val="black">
                    <a:alpha val="40000"/>
                  </a:prstClr>
                </a:outerShdw>
              </a:effectLst>
              <a:latin typeface="Brush Script MT" panose="03060802040406070304" pitchFamily="66" charset="0"/>
            </a:endParaRPr>
          </a:p>
          <a:p>
            <a:pPr algn="r"/>
            <a:endParaRPr lang="es-CO" sz="1800" dirty="0">
              <a:solidFill>
                <a:schemeClr val="accent1">
                  <a:lumMod val="50000"/>
                </a:schemeClr>
              </a:solidFill>
              <a:effectLst>
                <a:outerShdw blurRad="50800" dist="38100" algn="l" rotWithShape="0">
                  <a:prstClr val="black">
                    <a:alpha val="40000"/>
                  </a:prstClr>
                </a:outerShdw>
              </a:effectLst>
              <a:latin typeface="Brush Script MT" panose="03060802040406070304" pitchFamily="66" charset="0"/>
            </a:endParaRPr>
          </a:p>
        </p:txBody>
      </p:sp>
    </p:spTree>
    <p:extLst>
      <p:ext uri="{BB962C8B-B14F-4D97-AF65-F5344CB8AC3E}">
        <p14:creationId xmlns:p14="http://schemas.microsoft.com/office/powerpoint/2010/main" val="1724919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29D12B8-2AB3-8ED7-CD51-9F75BD1A1C4A}"/>
              </a:ext>
            </a:extLst>
          </p:cNvPr>
          <p:cNvSpPr txBox="1"/>
          <p:nvPr/>
        </p:nvSpPr>
        <p:spPr>
          <a:xfrm>
            <a:off x="342900" y="1308080"/>
            <a:ext cx="8458200" cy="3416320"/>
          </a:xfrm>
          <a:prstGeom prst="rect">
            <a:avLst/>
          </a:prstGeom>
          <a:noFill/>
        </p:spPr>
        <p:txBody>
          <a:bodyPr wrap="square">
            <a:spAutoFit/>
          </a:bodyPr>
          <a:lstStyle/>
          <a:p>
            <a:pPr algn="just"/>
            <a:r>
              <a:rPr lang="es-ES" dirty="0">
                <a:solidFill>
                  <a:schemeClr val="accent1">
                    <a:lumMod val="50000"/>
                  </a:schemeClr>
                </a:solidFill>
                <a:latin typeface="Arial Nova Cond" panose="020B0506020202020204" pitchFamily="34" charset="0"/>
              </a:rPr>
              <a:t>La Cámara de Comercio de Florencia Para El Caquetá entiende la responsabilidad que tiene frente al uso adecuado y eficiente de los recursos naturales y con ello la conservación del medio ambiente, razón por la cual trabajamos articuladamente involucrando el concepto de sostenibilidad, se ha trabajado en diferentes iniciativas durante los últimos 3 años con el fin de contribuir en el proceso de mejora en el cambio climático. </a:t>
            </a:r>
          </a:p>
          <a:p>
            <a:pPr algn="just"/>
            <a:r>
              <a:rPr lang="es-ES" sz="1800" dirty="0">
                <a:solidFill>
                  <a:schemeClr val="accent1">
                    <a:lumMod val="50000"/>
                  </a:schemeClr>
                </a:solidFill>
                <a:latin typeface="Arial Nova Cond" panose="020B0506020202020204" pitchFamily="34" charset="0"/>
              </a:rPr>
              <a:t>Así mismo, se trabaja en conjunto con las áreas de la organización logrando realizar la implementación de sistemas de energía renovable, P</a:t>
            </a:r>
            <a:r>
              <a:rPr lang="es-ES" dirty="0">
                <a:solidFill>
                  <a:schemeClr val="accent1">
                    <a:lumMod val="50000"/>
                  </a:schemeClr>
                </a:solidFill>
                <a:latin typeface="Arial Nova Cond" panose="020B0506020202020204" pitchFamily="34" charset="0"/>
              </a:rPr>
              <a:t>rogramas de digitalización de documentos, creación de ventanilla única virtual empresarial, </a:t>
            </a:r>
            <a:r>
              <a:rPr lang="es-ES" sz="1800" dirty="0">
                <a:solidFill>
                  <a:schemeClr val="accent1">
                    <a:lumMod val="50000"/>
                  </a:schemeClr>
                </a:solidFill>
                <a:latin typeface="Arial Nova Cond" panose="020B0506020202020204" pitchFamily="34" charset="0"/>
              </a:rPr>
              <a:t>cambios en la iluminación convencional por tipo LED que permite contar en ahorros en el consumo de energía.</a:t>
            </a:r>
          </a:p>
          <a:p>
            <a:pPr algn="just"/>
            <a:endParaRPr lang="es-ES" sz="1800" dirty="0">
              <a:solidFill>
                <a:schemeClr val="accent1">
                  <a:lumMod val="50000"/>
                </a:schemeClr>
              </a:solidFill>
              <a:latin typeface="Arial Nova Cond" panose="020B0506020202020204" pitchFamily="34" charset="0"/>
            </a:endParaRPr>
          </a:p>
          <a:p>
            <a:pPr algn="just"/>
            <a:r>
              <a:rPr lang="es-ES" dirty="0">
                <a:solidFill>
                  <a:schemeClr val="accent1">
                    <a:lumMod val="50000"/>
                  </a:schemeClr>
                </a:solidFill>
                <a:latin typeface="Arial Nova Cond" panose="020B0506020202020204" pitchFamily="34" charset="0"/>
              </a:rPr>
              <a:t>En el año 2023 Se implementó la Digitalización Electrónica Certificada con fines probatorios, implantando en el protocolo de digitalización</a:t>
            </a:r>
            <a:r>
              <a:rPr lang="es-ES" dirty="0">
                <a:solidFill>
                  <a:schemeClr val="accent1">
                    <a:lumMod val="50000"/>
                  </a:schemeClr>
                </a:solidFill>
              </a:rPr>
              <a:t>.</a:t>
            </a:r>
            <a:endParaRPr lang="es-ES" sz="1200" dirty="0">
              <a:solidFill>
                <a:schemeClr val="accent1">
                  <a:lumMod val="50000"/>
                </a:schemeClr>
              </a:solidFill>
            </a:endParaRPr>
          </a:p>
        </p:txBody>
      </p:sp>
      <p:sp>
        <p:nvSpPr>
          <p:cNvPr id="9" name="CuadroTexto 8">
            <a:extLst>
              <a:ext uri="{FF2B5EF4-FFF2-40B4-BE49-F238E27FC236}">
                <a16:creationId xmlns:a16="http://schemas.microsoft.com/office/drawing/2014/main" id="{EB5F04C2-6C45-0C0D-D281-94078E1FE7C7}"/>
              </a:ext>
            </a:extLst>
          </p:cNvPr>
          <p:cNvSpPr txBox="1"/>
          <p:nvPr/>
        </p:nvSpPr>
        <p:spPr>
          <a:xfrm>
            <a:off x="2057400" y="133201"/>
            <a:ext cx="6019800" cy="830997"/>
          </a:xfrm>
          <a:prstGeom prst="rect">
            <a:avLst/>
          </a:prstGeom>
          <a:noFill/>
        </p:spPr>
        <p:txBody>
          <a:bodyPr wrap="square">
            <a:spAutoFit/>
          </a:bodyPr>
          <a:lstStyle/>
          <a:p>
            <a:pPr algn="ctr"/>
            <a:r>
              <a:rPr lang="es-CO" sz="2400" b="1" dirty="0">
                <a:solidFill>
                  <a:schemeClr val="accent1">
                    <a:lumMod val="50000"/>
                  </a:schemeClr>
                </a:solidFill>
                <a:effectLst>
                  <a:outerShdw blurRad="38100" dist="38100" dir="2700000" algn="tl">
                    <a:srgbClr val="000000">
                      <a:alpha val="43137"/>
                    </a:srgbClr>
                  </a:outerShdw>
                </a:effectLst>
                <a:latin typeface="Arial Nova Cond" panose="020F0502020204030204" pitchFamily="34" charset="0"/>
                <a:cs typeface="Arial" panose="020B0604020202020204" pitchFamily="34" charset="0"/>
              </a:rPr>
              <a:t>¿QUE ESTAMOS APORTANDO PARA MEJORAR EL CAMBIO CLIMÁTICO? </a:t>
            </a:r>
          </a:p>
        </p:txBody>
      </p:sp>
      <p:pic>
        <p:nvPicPr>
          <p:cNvPr id="2050" name="Picture 2" descr="Tree pops out of scrap paper in cardboard box (Text appears in Thai characters which can't translate because it was cut off, damaged by the document shredder.) For save world ot recycle concept.">
            <a:extLst>
              <a:ext uri="{FF2B5EF4-FFF2-40B4-BE49-F238E27FC236}">
                <a16:creationId xmlns:a16="http://schemas.microsoft.com/office/drawing/2014/main" id="{D1F05E1A-28A6-D8CF-54AA-AAE2D962025C}"/>
              </a:ext>
            </a:extLst>
          </p:cNvPr>
          <p:cNvPicPr>
            <a:picLocks noChangeAspect="1" noChangeArrowheads="1"/>
          </p:cNvPicPr>
          <p:nvPr/>
        </p:nvPicPr>
        <p:blipFill>
          <a:blip r:embed="rId2" cstate="print">
            <a:alphaModFix amt="85000"/>
            <a:extLst>
              <a:ext uri="{28A0092B-C50C-407E-A947-70E740481C1C}">
                <a14:useLocalDpi xmlns:a14="http://schemas.microsoft.com/office/drawing/2010/main" val="0"/>
              </a:ext>
            </a:extLst>
          </a:blip>
          <a:srcRect/>
          <a:stretch>
            <a:fillRect/>
          </a:stretch>
        </p:blipFill>
        <p:spPr bwMode="auto">
          <a:xfrm>
            <a:off x="3200400" y="4724400"/>
            <a:ext cx="2552700" cy="15756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2940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F4271F3-A8E6-B39F-7C39-68B20D014188}"/>
              </a:ext>
            </a:extLst>
          </p:cNvPr>
          <p:cNvSpPr txBox="1"/>
          <p:nvPr/>
        </p:nvSpPr>
        <p:spPr>
          <a:xfrm>
            <a:off x="2528487" y="423517"/>
            <a:ext cx="4386801" cy="461665"/>
          </a:xfrm>
          <a:prstGeom prst="rect">
            <a:avLst/>
          </a:prstGeom>
          <a:noFill/>
        </p:spPr>
        <p:txBody>
          <a:bodyPr wrap="square" rtlCol="0">
            <a:spAutoFit/>
          </a:bodyPr>
          <a:lstStyle/>
          <a:p>
            <a:pPr algn="ctr"/>
            <a:r>
              <a:rPr lang="es-ES" sz="2400" b="1" dirty="0">
                <a:solidFill>
                  <a:schemeClr val="accent1">
                    <a:lumMod val="50000"/>
                  </a:schemeClr>
                </a:solidFill>
                <a:latin typeface="Arial Nova Cond" panose="020B0506020202020204" pitchFamily="34" charset="0"/>
              </a:rPr>
              <a:t>DIGITALIZACIÓN</a:t>
            </a:r>
            <a:endParaRPr lang="es-CO" sz="2400" b="1" dirty="0">
              <a:solidFill>
                <a:schemeClr val="accent1">
                  <a:lumMod val="50000"/>
                </a:schemeClr>
              </a:solidFill>
              <a:latin typeface="Arial Nova Cond" panose="020B0506020202020204" pitchFamily="34" charset="0"/>
            </a:endParaRPr>
          </a:p>
        </p:txBody>
      </p:sp>
      <p:sp>
        <p:nvSpPr>
          <p:cNvPr id="5" name="CuadroTexto 4">
            <a:extLst>
              <a:ext uri="{FF2B5EF4-FFF2-40B4-BE49-F238E27FC236}">
                <a16:creationId xmlns:a16="http://schemas.microsoft.com/office/drawing/2014/main" id="{D85C19D3-F503-0339-C59E-FA3BA79BA100}"/>
              </a:ext>
            </a:extLst>
          </p:cNvPr>
          <p:cNvSpPr txBox="1"/>
          <p:nvPr/>
        </p:nvSpPr>
        <p:spPr>
          <a:xfrm>
            <a:off x="304800" y="928327"/>
            <a:ext cx="8203692" cy="1969770"/>
          </a:xfrm>
          <a:prstGeom prst="rect">
            <a:avLst/>
          </a:prstGeom>
          <a:noFill/>
        </p:spPr>
        <p:txBody>
          <a:bodyPr wrap="square" rtlCol="0">
            <a:spAutoFit/>
          </a:bodyPr>
          <a:lstStyle/>
          <a:p>
            <a:pPr algn="just"/>
            <a:r>
              <a:rPr lang="es-ES" dirty="0">
                <a:solidFill>
                  <a:schemeClr val="accent1">
                    <a:lumMod val="50000"/>
                  </a:schemeClr>
                </a:solidFill>
                <a:highlight>
                  <a:srgbClr val="FFFFFF"/>
                </a:highlight>
                <a:latin typeface="Arial Nova Cond" panose="020B0506020202020204" pitchFamily="34" charset="0"/>
              </a:rPr>
              <a:t>La cámara de comercio de Florencia Para El Caquetá ha venido trabajando desde el año 2016 en</a:t>
            </a:r>
            <a:r>
              <a:rPr lang="es-ES" b="0" i="0" dirty="0">
                <a:solidFill>
                  <a:schemeClr val="accent1">
                    <a:lumMod val="50000"/>
                  </a:schemeClr>
                </a:solidFill>
                <a:effectLst/>
                <a:highlight>
                  <a:srgbClr val="FFFFFF"/>
                </a:highlight>
                <a:latin typeface="Arial Nova Cond" panose="020B0506020202020204" pitchFamily="34" charset="0"/>
              </a:rPr>
              <a:t> la implementación de un sistema de gestión documental sostenible D</a:t>
            </a:r>
            <a:r>
              <a:rPr lang="es-ES" dirty="0">
                <a:solidFill>
                  <a:schemeClr val="accent1">
                    <a:lumMod val="50000"/>
                  </a:schemeClr>
                </a:solidFill>
                <a:highlight>
                  <a:srgbClr val="FFFFFF"/>
                </a:highlight>
                <a:latin typeface="Arial Nova Cond" panose="020B0506020202020204" pitchFamily="34" charset="0"/>
              </a:rPr>
              <a:t>OCXFLOW </a:t>
            </a:r>
            <a:r>
              <a:rPr lang="es-ES" b="0" i="0" dirty="0">
                <a:solidFill>
                  <a:schemeClr val="accent1">
                    <a:lumMod val="50000"/>
                  </a:schemeClr>
                </a:solidFill>
                <a:effectLst/>
                <a:highlight>
                  <a:srgbClr val="FFFFFF"/>
                </a:highlight>
                <a:latin typeface="Arial Nova Cond" panose="020B0506020202020204" pitchFamily="34" charset="0"/>
              </a:rPr>
              <a:t>que inclu</a:t>
            </a:r>
            <a:r>
              <a:rPr lang="es-ES" dirty="0">
                <a:solidFill>
                  <a:schemeClr val="accent1">
                    <a:lumMod val="50000"/>
                  </a:schemeClr>
                </a:solidFill>
                <a:highlight>
                  <a:srgbClr val="FFFFFF"/>
                </a:highlight>
                <a:latin typeface="Arial Nova Cond" panose="020B0506020202020204" pitchFamily="34" charset="0"/>
              </a:rPr>
              <a:t>ye</a:t>
            </a:r>
            <a:r>
              <a:rPr lang="es-ES" b="0" i="0" dirty="0">
                <a:solidFill>
                  <a:schemeClr val="accent1">
                    <a:lumMod val="50000"/>
                  </a:schemeClr>
                </a:solidFill>
                <a:effectLst/>
                <a:highlight>
                  <a:srgbClr val="FFFFFF"/>
                </a:highlight>
                <a:latin typeface="Arial Nova Cond" panose="020B0506020202020204" pitchFamily="34" charset="0"/>
              </a:rPr>
              <a:t> la digitalización de documentos y la implementación de políticas de reducción del uso de papel. Como resultado, la empresa logró reducir sus costos de papel  en un 30% y disminuir su consumo de energía en un 20%.</a:t>
            </a:r>
            <a:endParaRPr lang="es-ES" dirty="0">
              <a:solidFill>
                <a:schemeClr val="accent1">
                  <a:lumMod val="50000"/>
                </a:schemeClr>
              </a:solidFill>
              <a:latin typeface="Arial Nova Cond" panose="020B0506020202020204" pitchFamily="34" charset="0"/>
            </a:endParaRPr>
          </a:p>
          <a:p>
            <a:pPr algn="just"/>
            <a:endParaRPr lang="es-ES" sz="1400" dirty="0"/>
          </a:p>
          <a:p>
            <a:endParaRPr lang="es-CO" dirty="0"/>
          </a:p>
        </p:txBody>
      </p:sp>
      <p:pic>
        <p:nvPicPr>
          <p:cNvPr id="1026" name="Picture 2">
            <a:extLst>
              <a:ext uri="{FF2B5EF4-FFF2-40B4-BE49-F238E27FC236}">
                <a16:creationId xmlns:a16="http://schemas.microsoft.com/office/drawing/2014/main" id="{8B0E915B-956B-B9E5-EA0A-43CC5E747A17}"/>
              </a:ext>
            </a:extLst>
          </p:cNvPr>
          <p:cNvPicPr>
            <a:picLocks noChangeAspect="1" noChangeArrowheads="1"/>
          </p:cNvPicPr>
          <p:nvPr/>
        </p:nvPicPr>
        <p:blipFill>
          <a:blip r:embed="rId2" cstate="print">
            <a:alphaModFix amt="85000"/>
            <a:extLst>
              <a:ext uri="{28A0092B-C50C-407E-A947-70E740481C1C}">
                <a14:useLocalDpi xmlns:a14="http://schemas.microsoft.com/office/drawing/2010/main" val="0"/>
              </a:ext>
            </a:extLst>
          </a:blip>
          <a:srcRect/>
          <a:stretch>
            <a:fillRect/>
          </a:stretch>
        </p:blipFill>
        <p:spPr bwMode="auto">
          <a:xfrm>
            <a:off x="3100797" y="2820080"/>
            <a:ext cx="3242182" cy="21457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Imagen 3" descr="Imagen que contiene interior, viejo, cuarto, tabla">
            <a:extLst>
              <a:ext uri="{FF2B5EF4-FFF2-40B4-BE49-F238E27FC236}">
                <a16:creationId xmlns:a16="http://schemas.microsoft.com/office/drawing/2014/main" id="{BB1102C9-5F85-FFC3-669B-AD15865FAC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6602" y="2407076"/>
            <a:ext cx="2291023" cy="2971800"/>
          </a:xfrm>
          <a:prstGeom prst="rect">
            <a:avLst/>
          </a:prstGeom>
          <a:ln>
            <a:noFill/>
          </a:ln>
          <a:effectLst>
            <a:softEdge rad="112500"/>
          </a:effectLst>
        </p:spPr>
      </p:pic>
      <p:pic>
        <p:nvPicPr>
          <p:cNvPr id="7" name="Imagen 6">
            <a:extLst>
              <a:ext uri="{FF2B5EF4-FFF2-40B4-BE49-F238E27FC236}">
                <a16:creationId xmlns:a16="http://schemas.microsoft.com/office/drawing/2014/main" id="{39582115-1D8F-277D-7BF9-BF0490F09232}"/>
              </a:ext>
            </a:extLst>
          </p:cNvPr>
          <p:cNvPicPr>
            <a:picLocks noChangeAspect="1"/>
          </p:cNvPicPr>
          <p:nvPr/>
        </p:nvPicPr>
        <p:blipFill>
          <a:blip r:embed="rId4"/>
          <a:stretch>
            <a:fillRect/>
          </a:stretch>
        </p:blipFill>
        <p:spPr>
          <a:xfrm>
            <a:off x="256375" y="3598506"/>
            <a:ext cx="2590800" cy="273473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20816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MS Document Management System, Businessman señalando icono de carpeta para usar software de tecnología para documentos de administración, Smart office sin papel, Digital document, Cloud service, Online file, Data Storage.">
            <a:extLst>
              <a:ext uri="{FF2B5EF4-FFF2-40B4-BE49-F238E27FC236}">
                <a16:creationId xmlns:a16="http://schemas.microsoft.com/office/drawing/2014/main" id="{57621493-8B22-9168-97BE-42D9B8560888}"/>
              </a:ext>
            </a:extLst>
          </p:cNvPr>
          <p:cNvPicPr>
            <a:picLocks noChangeAspect="1" noChangeArrowheads="1"/>
          </p:cNvPicPr>
          <p:nvPr/>
        </p:nvPicPr>
        <p:blipFill>
          <a:blip r:embed="rId2" cstate="print">
            <a:alphaModFix amt="70000"/>
            <a:extLst>
              <a:ext uri="{28A0092B-C50C-407E-A947-70E740481C1C}">
                <a14:useLocalDpi xmlns:a14="http://schemas.microsoft.com/office/drawing/2010/main" val="0"/>
              </a:ext>
            </a:extLst>
          </a:blip>
          <a:srcRect/>
          <a:stretch>
            <a:fillRect/>
          </a:stretch>
        </p:blipFill>
        <p:spPr bwMode="auto">
          <a:xfrm>
            <a:off x="2757447" y="3256776"/>
            <a:ext cx="3502467" cy="25684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CF3378D2-A146-120D-A605-E362311B7BB2}"/>
              </a:ext>
            </a:extLst>
          </p:cNvPr>
          <p:cNvSpPr txBox="1"/>
          <p:nvPr/>
        </p:nvSpPr>
        <p:spPr>
          <a:xfrm>
            <a:off x="929641" y="76200"/>
            <a:ext cx="7406236" cy="3816429"/>
          </a:xfrm>
          <a:prstGeom prst="rect">
            <a:avLst/>
          </a:prstGeom>
          <a:noFill/>
        </p:spPr>
        <p:txBody>
          <a:bodyPr wrap="square">
            <a:spAutoFit/>
          </a:bodyPr>
          <a:lstStyle/>
          <a:p>
            <a:pPr algn="ctr"/>
            <a:r>
              <a:rPr lang="es-ES" sz="2400" b="1" dirty="0">
                <a:solidFill>
                  <a:schemeClr val="accent1">
                    <a:lumMod val="50000"/>
                  </a:schemeClr>
                </a:solidFill>
                <a:effectLst>
                  <a:outerShdw blurRad="38100" dist="38100" dir="2700000" algn="tl">
                    <a:srgbClr val="000000">
                      <a:alpha val="43137"/>
                    </a:srgbClr>
                  </a:outerShdw>
                </a:effectLst>
                <a:latin typeface="Arial Nova Cond" panose="020B0506020202020204" pitchFamily="34" charset="0"/>
              </a:rPr>
              <a:t>¿COMO ESTAMOS? </a:t>
            </a:r>
          </a:p>
          <a:p>
            <a:pPr algn="ctr"/>
            <a:endParaRPr lang="es-ES" b="1" dirty="0">
              <a:solidFill>
                <a:schemeClr val="accent1">
                  <a:lumMod val="50000"/>
                </a:schemeClr>
              </a:solidFill>
              <a:latin typeface="Arial Nova Cond" panose="020B0506020202020204" pitchFamily="34" charset="0"/>
            </a:endParaRPr>
          </a:p>
          <a:p>
            <a:pPr algn="just"/>
            <a:r>
              <a:rPr lang="es-ES" dirty="0">
                <a:solidFill>
                  <a:schemeClr val="accent1">
                    <a:lumMod val="50000"/>
                  </a:schemeClr>
                </a:solidFill>
                <a:latin typeface="Arial Nova Cond" panose="020B0506020202020204" pitchFamily="34" charset="0"/>
              </a:rPr>
              <a:t>Los procesos actuales de Digitalización, implementados en la Cámara de Comercio de Florencia Para el Caquetá, cumplen con los requisitos definidos para </a:t>
            </a:r>
            <a:r>
              <a:rPr lang="es-ES" b="1" u="sng" dirty="0">
                <a:solidFill>
                  <a:schemeClr val="accent1">
                    <a:lumMod val="50000"/>
                  </a:schemeClr>
                </a:solidFill>
                <a:latin typeface="Arial Nova Cond" panose="020B0506020202020204" pitchFamily="34" charset="0"/>
              </a:rPr>
              <a:t>garantizar la preservación a largo plazo</a:t>
            </a:r>
            <a:r>
              <a:rPr lang="es-ES" dirty="0">
                <a:solidFill>
                  <a:schemeClr val="accent1">
                    <a:lumMod val="50000"/>
                  </a:schemeClr>
                </a:solidFill>
                <a:latin typeface="Arial Nova Cond" panose="020B0506020202020204" pitchFamily="34" charset="0"/>
              </a:rPr>
              <a:t>,  y el carácter probatorio con validez jurídica, de los Documentos Electrónicos producidos . </a:t>
            </a:r>
          </a:p>
          <a:p>
            <a:pPr algn="just"/>
            <a:r>
              <a:rPr lang="es-ES" dirty="0">
                <a:solidFill>
                  <a:schemeClr val="accent1">
                    <a:lumMod val="50000"/>
                  </a:schemeClr>
                </a:solidFill>
                <a:latin typeface="Arial Nova Cond" panose="020B0506020202020204" pitchFamily="34" charset="0"/>
              </a:rPr>
              <a:t>La coordinación de Gestión Documental adelanta procesos de elaboración y actualización  de instrumentos archivísticos, que permitan seguir avanzando a procesos digitales bajo la gestión de calidad y amigables con el medio ambiente; en un tiempo no mayor al año 2027 según programa de Gestión Documental.</a:t>
            </a:r>
          </a:p>
          <a:p>
            <a:pPr algn="just"/>
            <a:endParaRPr lang="es-ES" sz="2000" dirty="0">
              <a:solidFill>
                <a:schemeClr val="accent1">
                  <a:lumMod val="50000"/>
                </a:schemeClr>
              </a:solidFill>
              <a:latin typeface="Arial Nova Cond" panose="020B0506020202020204" pitchFamily="34" charset="0"/>
            </a:endParaRPr>
          </a:p>
          <a:p>
            <a:pPr marL="285750" indent="-285750" algn="just">
              <a:buFont typeface="Arial" panose="020B0604020202020204" pitchFamily="34" charset="0"/>
              <a:buChar char="•"/>
            </a:pPr>
            <a:endParaRPr lang="es-ES" sz="1800" dirty="0">
              <a:solidFill>
                <a:srgbClr val="002060"/>
              </a:solidFill>
            </a:endParaRPr>
          </a:p>
        </p:txBody>
      </p:sp>
      <p:pic>
        <p:nvPicPr>
          <p:cNvPr id="6" name="Imagen 5">
            <a:extLst>
              <a:ext uri="{FF2B5EF4-FFF2-40B4-BE49-F238E27FC236}">
                <a16:creationId xmlns:a16="http://schemas.microsoft.com/office/drawing/2014/main" id="{DD87898E-E82A-F1D4-460C-0FD2680623C4}"/>
              </a:ext>
            </a:extLst>
          </p:cNvPr>
          <p:cNvPicPr>
            <a:picLocks noChangeAspect="1"/>
          </p:cNvPicPr>
          <p:nvPr/>
        </p:nvPicPr>
        <p:blipFill rotWithShape="1">
          <a:blip r:embed="rId3"/>
          <a:srcRect r="24050"/>
          <a:stretch/>
        </p:blipFill>
        <p:spPr>
          <a:xfrm>
            <a:off x="803914" y="3256776"/>
            <a:ext cx="1661918" cy="27585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Imagen 3">
            <a:extLst>
              <a:ext uri="{FF2B5EF4-FFF2-40B4-BE49-F238E27FC236}">
                <a16:creationId xmlns:a16="http://schemas.microsoft.com/office/drawing/2014/main" id="{45998068-55BE-76FF-B561-E69E5F19ACFF}"/>
              </a:ext>
            </a:extLst>
          </p:cNvPr>
          <p:cNvPicPr>
            <a:picLocks noChangeAspect="1"/>
          </p:cNvPicPr>
          <p:nvPr/>
        </p:nvPicPr>
        <p:blipFill>
          <a:blip r:embed="rId4"/>
          <a:stretch>
            <a:fillRect/>
          </a:stretch>
        </p:blipFill>
        <p:spPr>
          <a:xfrm>
            <a:off x="6678169" y="3276600"/>
            <a:ext cx="1691236" cy="28022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74215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Texto&#10;&#10;Descripción generada automáticamente con confianza media">
            <a:extLst>
              <a:ext uri="{FF2B5EF4-FFF2-40B4-BE49-F238E27FC236}">
                <a16:creationId xmlns:a16="http://schemas.microsoft.com/office/drawing/2014/main" id="{3F9851FC-D0ED-1A88-E75D-CE9D9CA92F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 y="2749829"/>
            <a:ext cx="2819400" cy="33841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5" name="CuadroTexto 4">
            <a:extLst>
              <a:ext uri="{FF2B5EF4-FFF2-40B4-BE49-F238E27FC236}">
                <a16:creationId xmlns:a16="http://schemas.microsoft.com/office/drawing/2014/main" id="{99A7CF1D-8FB1-A35A-66FB-83C9290D21D6}"/>
              </a:ext>
            </a:extLst>
          </p:cNvPr>
          <p:cNvSpPr txBox="1"/>
          <p:nvPr/>
        </p:nvSpPr>
        <p:spPr>
          <a:xfrm>
            <a:off x="1205626" y="457754"/>
            <a:ext cx="7252574" cy="2215991"/>
          </a:xfrm>
          <a:prstGeom prst="rect">
            <a:avLst/>
          </a:prstGeom>
          <a:noFill/>
        </p:spPr>
        <p:txBody>
          <a:bodyPr wrap="square">
            <a:spAutoFit/>
          </a:bodyPr>
          <a:lstStyle/>
          <a:p>
            <a:pPr algn="ctr"/>
            <a:r>
              <a:rPr lang="es-ES" sz="2400" b="1" dirty="0">
                <a:solidFill>
                  <a:schemeClr val="accent1">
                    <a:lumMod val="50000"/>
                  </a:schemeClr>
                </a:solidFill>
                <a:latin typeface="Arial Nova Cond" panose="020B0506020202020204" pitchFamily="34" charset="0"/>
              </a:rPr>
              <a:t>CAMPAÑA DE SENSIBILIZACIÓN</a:t>
            </a:r>
          </a:p>
          <a:p>
            <a:pPr algn="ctr"/>
            <a:endParaRPr lang="es-ES" sz="2400" b="1" dirty="0">
              <a:solidFill>
                <a:schemeClr val="accent1">
                  <a:lumMod val="50000"/>
                </a:schemeClr>
              </a:solidFill>
              <a:latin typeface="Arial Nova Cond" panose="020B0506020202020204" pitchFamily="34" charset="0"/>
            </a:endParaRPr>
          </a:p>
          <a:p>
            <a:pPr algn="just"/>
            <a:r>
              <a:rPr lang="es-ES" dirty="0">
                <a:solidFill>
                  <a:schemeClr val="accent1">
                    <a:lumMod val="50000"/>
                  </a:schemeClr>
                </a:solidFill>
                <a:latin typeface="Arial Nova Cond" panose="020B0506020202020204" pitchFamily="34" charset="0"/>
              </a:rPr>
              <a:t>Teniendo en cuenta los procesos de la Cámara de Comercio De Florencia para el Caquetá, trabaja en responsabilidad de enfoque ambiental; se han venido publicando y compartiendo en redes sociales, piezas gráficas alusivas a la utilización de papel, </a:t>
            </a:r>
            <a:r>
              <a:rPr lang="es-ES" b="1" dirty="0">
                <a:solidFill>
                  <a:schemeClr val="accent1">
                    <a:lumMod val="50000"/>
                  </a:schemeClr>
                </a:solidFill>
                <a:latin typeface="Arial Nova Cond" panose="020B0506020202020204" pitchFamily="34" charset="0"/>
              </a:rPr>
              <a:t>campaña </a:t>
            </a:r>
            <a:r>
              <a:rPr lang="es-ES" b="1" i="1" dirty="0">
                <a:solidFill>
                  <a:schemeClr val="accent1">
                    <a:lumMod val="50000"/>
                  </a:schemeClr>
                </a:solidFill>
                <a:latin typeface="Arial Nova Cond" panose="020B0506020202020204" pitchFamily="34" charset="0"/>
              </a:rPr>
              <a:t>¡Cero Papel es cosa de todos! </a:t>
            </a:r>
            <a:r>
              <a:rPr lang="es-ES" dirty="0">
                <a:solidFill>
                  <a:schemeClr val="accent1">
                    <a:lumMod val="50000"/>
                  </a:schemeClr>
                </a:solidFill>
                <a:latin typeface="Arial Nova Cond" panose="020B0506020202020204" pitchFamily="34" charset="0"/>
              </a:rPr>
              <a:t>aportando un mensaje de cuidado a nuestro planeta y  medio ambiente</a:t>
            </a:r>
            <a:r>
              <a:rPr lang="es-ES" dirty="0">
                <a:solidFill>
                  <a:schemeClr val="accent1">
                    <a:lumMod val="50000"/>
                  </a:schemeClr>
                </a:solidFill>
              </a:rPr>
              <a:t>.</a:t>
            </a:r>
            <a:endParaRPr lang="es-CO" dirty="0">
              <a:solidFill>
                <a:schemeClr val="accent1">
                  <a:lumMod val="50000"/>
                </a:schemeClr>
              </a:solidFill>
            </a:endParaRPr>
          </a:p>
        </p:txBody>
      </p:sp>
      <p:sp>
        <p:nvSpPr>
          <p:cNvPr id="11" name="CuadroTexto 10">
            <a:extLst>
              <a:ext uri="{FF2B5EF4-FFF2-40B4-BE49-F238E27FC236}">
                <a16:creationId xmlns:a16="http://schemas.microsoft.com/office/drawing/2014/main" id="{FE00D2CF-468B-57DB-425B-093059B72771}"/>
              </a:ext>
            </a:extLst>
          </p:cNvPr>
          <p:cNvSpPr txBox="1"/>
          <p:nvPr/>
        </p:nvSpPr>
        <p:spPr>
          <a:xfrm>
            <a:off x="4343400" y="3564729"/>
            <a:ext cx="4191000" cy="1754326"/>
          </a:xfrm>
          <a:prstGeom prst="rect">
            <a:avLst/>
          </a:prstGeom>
          <a:noFill/>
        </p:spPr>
        <p:txBody>
          <a:bodyPr wrap="square">
            <a:spAutoFit/>
          </a:bodyPr>
          <a:lstStyle/>
          <a:p>
            <a:pPr algn="r"/>
            <a:r>
              <a:rPr lang="es-CO" dirty="0">
                <a:solidFill>
                  <a:schemeClr val="accent1">
                    <a:lumMod val="50000"/>
                  </a:schemeClr>
                </a:solidFill>
                <a:latin typeface="Arial Nova Cond" panose="020B0506020202020204" pitchFamily="34" charset="0"/>
              </a:rPr>
              <a:t>#CeroPapel | Cero Papel, es cosa de todos... ¡Unamos fuerzas para cuidar nuestro planeta y reducir el uso de papel en nuestras vidas! Juntos podemos hacer la diferencia. 💚🌍 #CeroPapel #Sostenibilidad</a:t>
            </a:r>
            <a:endParaRPr lang="es-CO" dirty="0">
              <a:latin typeface="Arial Nova Cond" panose="020B0506020202020204" pitchFamily="34" charset="0"/>
            </a:endParaRPr>
          </a:p>
        </p:txBody>
      </p:sp>
    </p:spTree>
    <p:extLst>
      <p:ext uri="{BB962C8B-B14F-4D97-AF65-F5344CB8AC3E}">
        <p14:creationId xmlns:p14="http://schemas.microsoft.com/office/powerpoint/2010/main" val="1813357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8C997F3B-12CA-AE6E-F1B4-308DBD3B0AB3}"/>
              </a:ext>
            </a:extLst>
          </p:cNvPr>
          <p:cNvSpPr txBox="1"/>
          <p:nvPr/>
        </p:nvSpPr>
        <p:spPr>
          <a:xfrm>
            <a:off x="381000" y="632220"/>
            <a:ext cx="8153400" cy="2308324"/>
          </a:xfrm>
          <a:prstGeom prst="rect">
            <a:avLst/>
          </a:prstGeom>
          <a:noFill/>
        </p:spPr>
        <p:txBody>
          <a:bodyPr wrap="square">
            <a:spAutoFit/>
          </a:bodyPr>
          <a:lstStyle/>
          <a:p>
            <a:pPr algn="ctr"/>
            <a:r>
              <a:rPr lang="es-ES" b="1" dirty="0">
                <a:solidFill>
                  <a:schemeClr val="accent1">
                    <a:lumMod val="50000"/>
                  </a:schemeClr>
                </a:solidFill>
                <a:latin typeface="Arial Nova Cond" panose="020B0506020202020204" pitchFamily="34" charset="0"/>
              </a:rPr>
              <a:t>CAMPAÑA PROTOCOLO DE DIGITALIZACIÓN</a:t>
            </a:r>
          </a:p>
          <a:p>
            <a:pPr algn="ctr"/>
            <a:endParaRPr lang="es-ES" b="1" dirty="0">
              <a:solidFill>
                <a:schemeClr val="accent1">
                  <a:lumMod val="50000"/>
                </a:schemeClr>
              </a:solidFill>
              <a:latin typeface="Arial Nova Cond" panose="020B0506020202020204" pitchFamily="34" charset="0"/>
            </a:endParaRPr>
          </a:p>
          <a:p>
            <a:pPr algn="just"/>
            <a:r>
              <a:rPr lang="es-ES" dirty="0">
                <a:solidFill>
                  <a:schemeClr val="accent1">
                    <a:lumMod val="50000"/>
                  </a:schemeClr>
                </a:solidFill>
                <a:latin typeface="Arial Nova Cond" panose="020B0506020202020204" pitchFamily="34" charset="0"/>
              </a:rPr>
              <a:t>Teniendo en cuenta que uno de los compromisos empresariales y ambientales de la Cámara de Comercio de Florencia Para el Caquetá,  es mantener informados a sus grupos de interés, se compartió en el mes  marzo 2024, con empresarios, funcionarios y contratistas de la Entidad; video informativo de la digitalización certificada con fines probatorios. Dejando invitación al uso de las plataformas digitales y el cuidado del medio ambiente</a:t>
            </a:r>
            <a:r>
              <a:rPr lang="es-ES" dirty="0">
                <a:solidFill>
                  <a:schemeClr val="accent1">
                    <a:lumMod val="50000"/>
                  </a:schemeClr>
                </a:solidFill>
              </a:rPr>
              <a:t>.</a:t>
            </a:r>
            <a:endParaRPr lang="es-CO" dirty="0">
              <a:solidFill>
                <a:schemeClr val="accent1">
                  <a:lumMod val="50000"/>
                </a:schemeClr>
              </a:solidFill>
            </a:endParaRPr>
          </a:p>
        </p:txBody>
      </p:sp>
      <p:pic>
        <p:nvPicPr>
          <p:cNvPr id="13" name="Imagen 12">
            <a:extLst>
              <a:ext uri="{FF2B5EF4-FFF2-40B4-BE49-F238E27FC236}">
                <a16:creationId xmlns:a16="http://schemas.microsoft.com/office/drawing/2014/main" id="{346E5D9E-85E2-AF27-914D-05FF37AAE793}"/>
              </a:ext>
            </a:extLst>
          </p:cNvPr>
          <p:cNvPicPr>
            <a:picLocks noChangeAspect="1"/>
          </p:cNvPicPr>
          <p:nvPr/>
        </p:nvPicPr>
        <p:blipFill>
          <a:blip r:embed="rId2">
            <a:alphaModFix amt="85000"/>
          </a:blip>
          <a:stretch>
            <a:fillRect/>
          </a:stretch>
        </p:blipFill>
        <p:spPr>
          <a:xfrm>
            <a:off x="2339352" y="3272953"/>
            <a:ext cx="3352017" cy="2227605"/>
          </a:xfrm>
          <a:prstGeom prst="rect">
            <a:avLst/>
          </a:prstGeom>
          <a:ln>
            <a:noFill/>
          </a:ln>
          <a:effectLst>
            <a:softEdge rad="112500"/>
          </a:effectLst>
        </p:spPr>
      </p:pic>
      <p:pic>
        <p:nvPicPr>
          <p:cNvPr id="15" name="Imagen 14">
            <a:extLst>
              <a:ext uri="{FF2B5EF4-FFF2-40B4-BE49-F238E27FC236}">
                <a16:creationId xmlns:a16="http://schemas.microsoft.com/office/drawing/2014/main" id="{DFCE3378-844B-8820-9B2E-38CE2952E1F2}"/>
              </a:ext>
            </a:extLst>
          </p:cNvPr>
          <p:cNvPicPr>
            <a:picLocks noChangeAspect="1"/>
          </p:cNvPicPr>
          <p:nvPr/>
        </p:nvPicPr>
        <p:blipFill rotWithShape="1">
          <a:blip r:embed="rId3"/>
          <a:srcRect l="33398"/>
          <a:stretch/>
        </p:blipFill>
        <p:spPr>
          <a:xfrm rot="521662">
            <a:off x="3524311" y="3147531"/>
            <a:ext cx="2455791" cy="1720094"/>
          </a:xfrm>
          <a:prstGeom prst="rect">
            <a:avLst/>
          </a:prstGeom>
          <a:ln>
            <a:noFill/>
          </a:ln>
          <a:effectLst>
            <a:softEdge rad="112500"/>
          </a:effectLst>
        </p:spPr>
      </p:pic>
    </p:spTree>
    <p:extLst>
      <p:ext uri="{BB962C8B-B14F-4D97-AF65-F5344CB8AC3E}">
        <p14:creationId xmlns:p14="http://schemas.microsoft.com/office/powerpoint/2010/main" val="941492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16C1CDCB-1FB2-EE6B-0FD8-7CFDA6D0B87D}"/>
              </a:ext>
            </a:extLst>
          </p:cNvPr>
          <p:cNvSpPr txBox="1"/>
          <p:nvPr/>
        </p:nvSpPr>
        <p:spPr>
          <a:xfrm>
            <a:off x="441778" y="152400"/>
            <a:ext cx="8446833" cy="2800767"/>
          </a:xfrm>
          <a:prstGeom prst="rect">
            <a:avLst/>
          </a:prstGeom>
          <a:noFill/>
        </p:spPr>
        <p:txBody>
          <a:bodyPr wrap="square">
            <a:spAutoFit/>
          </a:bodyPr>
          <a:lstStyle/>
          <a:p>
            <a:pPr algn="ctr"/>
            <a:r>
              <a:rPr lang="es-ES" sz="2400" b="1" dirty="0">
                <a:solidFill>
                  <a:schemeClr val="accent1">
                    <a:lumMod val="50000"/>
                  </a:schemeClr>
                </a:solidFill>
                <a:latin typeface="Arial Nova Cond" panose="020B0506020202020204" pitchFamily="34" charset="0"/>
              </a:rPr>
              <a:t>CONSUMO DE PAPEL</a:t>
            </a:r>
          </a:p>
          <a:p>
            <a:pPr algn="ctr"/>
            <a:endParaRPr lang="es-ES" sz="2400" b="1" dirty="0">
              <a:solidFill>
                <a:schemeClr val="accent1">
                  <a:lumMod val="50000"/>
                </a:schemeClr>
              </a:solidFill>
              <a:latin typeface="Arial Nova Cond" panose="020B0506020202020204" pitchFamily="34" charset="0"/>
            </a:endParaRPr>
          </a:p>
          <a:p>
            <a:pPr algn="just"/>
            <a:r>
              <a:rPr lang="es-ES" sz="1600" dirty="0">
                <a:solidFill>
                  <a:schemeClr val="accent1">
                    <a:lumMod val="50000"/>
                  </a:schemeClr>
                </a:solidFill>
                <a:latin typeface="Arial Nova Cond" panose="020B0506020202020204" pitchFamily="34" charset="0"/>
              </a:rPr>
              <a:t>En Consumo de papel hemos aunado esfuerzos entre procesos institucionales para implementar el Sistema de Gestión Documental Electrónico de Archivo, el cual uno de sus objetivos es precisamente la reducción de los documentos en físico, promoviendo de esta manera una política de cero papel. Desde el año 2016 cuando se elaboró e implementó  la primera versión tabla de retención de documentos ( TRD ),  el consumo de papel ha disminuido significativamente, pasando de imprimir de una cara a doble y utilizar el papel reciclado , llevando así a disminución de en las impresiones en un 30%. Esperamos al finalizar el año 2024 tener una reducción del 50%; pues ya podríamos evaluar el protocolo de digitalización que fue de implantado en diciembre de 2023.</a:t>
            </a:r>
            <a:endParaRPr lang="es-CO" sz="1600" dirty="0">
              <a:solidFill>
                <a:schemeClr val="accent1">
                  <a:lumMod val="50000"/>
                </a:schemeClr>
              </a:solidFill>
              <a:latin typeface="Arial Nova Cond" panose="020B0506020202020204" pitchFamily="34" charset="0"/>
            </a:endParaRPr>
          </a:p>
        </p:txBody>
      </p:sp>
      <p:pic>
        <p:nvPicPr>
          <p:cNvPr id="9" name="Imagen 8" descr="Texto&#10;&#10;Descripción generada automáticamente">
            <a:extLst>
              <a:ext uri="{FF2B5EF4-FFF2-40B4-BE49-F238E27FC236}">
                <a16:creationId xmlns:a16="http://schemas.microsoft.com/office/drawing/2014/main" id="{CD6F6566-ED4A-BD56-90A6-F652C28120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5282" y="3073527"/>
            <a:ext cx="2731984" cy="32012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1" name="Imagen 10" descr="Texto&#10;&#10;Descripción generada automáticamente">
            <a:extLst>
              <a:ext uri="{FF2B5EF4-FFF2-40B4-BE49-F238E27FC236}">
                <a16:creationId xmlns:a16="http://schemas.microsoft.com/office/drawing/2014/main" id="{B88FB85C-0B3A-0843-D4F9-D2A6415889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400" y="3076575"/>
            <a:ext cx="2667000" cy="32012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581170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C4A8E09-8B89-4F0E-9C63-DEF784DE1949}"/>
              </a:ext>
            </a:extLst>
          </p:cNvPr>
          <p:cNvPicPr>
            <a:picLocks noChangeAspect="1"/>
          </p:cNvPicPr>
          <p:nvPr/>
        </p:nvPicPr>
        <p:blipFill>
          <a:blip r:embed="rId2">
            <a:alphaModFix amt="85000"/>
          </a:blip>
          <a:stretch>
            <a:fillRect/>
          </a:stretch>
        </p:blipFill>
        <p:spPr>
          <a:xfrm>
            <a:off x="4631142" y="4522820"/>
            <a:ext cx="1970110" cy="2079560"/>
          </a:xfrm>
          <a:prstGeom prst="rect">
            <a:avLst/>
          </a:prstGeom>
          <a:ln>
            <a:noFill/>
          </a:ln>
          <a:effectLst>
            <a:softEdge rad="112500"/>
          </a:effectLst>
        </p:spPr>
      </p:pic>
      <p:pic>
        <p:nvPicPr>
          <p:cNvPr id="12" name="Picture 6" descr="Gestion Documental 212">
            <a:extLst>
              <a:ext uri="{FF2B5EF4-FFF2-40B4-BE49-F238E27FC236}">
                <a16:creationId xmlns:a16="http://schemas.microsoft.com/office/drawing/2014/main" id="{36936047-AECC-1688-3320-B1301D1E3F52}"/>
              </a:ext>
            </a:extLst>
          </p:cNvPr>
          <p:cNvPicPr>
            <a:picLocks noChangeAspect="1" noChangeArrowheads="1"/>
          </p:cNvPicPr>
          <p:nvPr/>
        </p:nvPicPr>
        <p:blipFill>
          <a:blip r:embed="rId3" cstate="print">
            <a:alphaModFix amt="85000"/>
            <a:extLst>
              <a:ext uri="{28A0092B-C50C-407E-A947-70E740481C1C}">
                <a14:useLocalDpi xmlns:a14="http://schemas.microsoft.com/office/drawing/2010/main" val="0"/>
              </a:ext>
            </a:extLst>
          </a:blip>
          <a:srcRect/>
          <a:stretch>
            <a:fillRect/>
          </a:stretch>
        </p:blipFill>
        <p:spPr bwMode="auto">
          <a:xfrm>
            <a:off x="1600200" y="4631765"/>
            <a:ext cx="2438400" cy="1828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04FD14B0-056C-4E1B-2EE0-BD75C92BA0B4}"/>
              </a:ext>
            </a:extLst>
          </p:cNvPr>
          <p:cNvSpPr txBox="1"/>
          <p:nvPr/>
        </p:nvSpPr>
        <p:spPr>
          <a:xfrm>
            <a:off x="1371600" y="508099"/>
            <a:ext cx="4919472" cy="4154984"/>
          </a:xfrm>
          <a:prstGeom prst="rect">
            <a:avLst/>
          </a:prstGeom>
          <a:noFill/>
        </p:spPr>
        <p:txBody>
          <a:bodyPr wrap="square">
            <a:spAutoFit/>
          </a:bodyPr>
          <a:lstStyle/>
          <a:p>
            <a:pPr algn="ctr"/>
            <a:r>
              <a:rPr lang="es-ES" sz="2400" b="1" dirty="0">
                <a:solidFill>
                  <a:schemeClr val="accent1">
                    <a:lumMod val="50000"/>
                  </a:schemeClr>
                </a:solidFill>
                <a:effectLst>
                  <a:outerShdw blurRad="38100" dist="38100" dir="2700000" algn="tl">
                    <a:srgbClr val="000000">
                      <a:alpha val="43137"/>
                    </a:srgbClr>
                  </a:outerShdw>
                </a:effectLst>
                <a:latin typeface="Arial Nova Cond" panose="020B0506020202020204" pitchFamily="34" charset="0"/>
              </a:rPr>
              <a:t>¿</a:t>
            </a:r>
            <a:r>
              <a:rPr lang="es-ES" sz="2400" b="1" i="0" dirty="0">
                <a:solidFill>
                  <a:schemeClr val="accent1">
                    <a:lumMod val="50000"/>
                  </a:schemeClr>
                </a:solidFill>
                <a:effectLst>
                  <a:outerShdw blurRad="38100" dist="38100" dir="2700000" algn="tl">
                    <a:srgbClr val="000000">
                      <a:alpha val="43137"/>
                    </a:srgbClr>
                  </a:outerShdw>
                </a:effectLst>
                <a:latin typeface="Arial Nova Cond" panose="020B0506020202020204" pitchFamily="34" charset="0"/>
              </a:rPr>
              <a:t>QUÉ </a:t>
            </a:r>
            <a:r>
              <a:rPr lang="es-ES" sz="2400" b="1" dirty="0">
                <a:solidFill>
                  <a:schemeClr val="accent1">
                    <a:lumMod val="50000"/>
                  </a:schemeClr>
                </a:solidFill>
                <a:effectLst>
                  <a:outerShdw blurRad="38100" dist="38100" dir="2700000" algn="tl">
                    <a:srgbClr val="000000">
                      <a:alpha val="43137"/>
                    </a:srgbClr>
                  </a:outerShdw>
                </a:effectLst>
                <a:latin typeface="Arial Nova Cond" panose="020B0506020202020204" pitchFamily="34" charset="0"/>
              </a:rPr>
              <a:t>NOS PROYECTAMOS EN EL 2024?</a:t>
            </a:r>
          </a:p>
          <a:p>
            <a:pPr algn="just"/>
            <a:endParaRPr lang="es-ES" b="0" i="0" dirty="0">
              <a:solidFill>
                <a:schemeClr val="accent1">
                  <a:lumMod val="50000"/>
                </a:schemeClr>
              </a:solidFill>
              <a:effectLst/>
              <a:latin typeface="Arial Nova Cond" panose="020B0506020202020204" pitchFamily="34" charset="0"/>
            </a:endParaRPr>
          </a:p>
          <a:p>
            <a:pPr algn="just"/>
            <a:r>
              <a:rPr lang="es-ES" b="0" i="0" dirty="0">
                <a:solidFill>
                  <a:schemeClr val="accent1">
                    <a:lumMod val="50000"/>
                  </a:schemeClr>
                </a:solidFill>
                <a:effectLst/>
                <a:latin typeface="Arial Nova Cond" panose="020B0506020202020204" pitchFamily="34" charset="0"/>
              </a:rPr>
              <a:t>La digitalización certificada no solo elimina la necesidad de generar archivos impresos, sino que también reduce la emisión de CO₂ asociada con la producción de papel. Al </a:t>
            </a:r>
            <a:r>
              <a:rPr lang="es-ES" b="1" i="0" dirty="0">
                <a:solidFill>
                  <a:schemeClr val="accent1">
                    <a:lumMod val="50000"/>
                  </a:schemeClr>
                </a:solidFill>
                <a:effectLst/>
                <a:latin typeface="Arial Nova Cond" panose="020B0506020202020204" pitchFamily="34" charset="0"/>
              </a:rPr>
              <a:t>evitar el uso de toneladas de papel para imprimir documentos</a:t>
            </a:r>
            <a:r>
              <a:rPr lang="es-ES" b="0" i="0" dirty="0">
                <a:solidFill>
                  <a:schemeClr val="accent1">
                    <a:lumMod val="50000"/>
                  </a:schemeClr>
                </a:solidFill>
                <a:effectLst/>
                <a:latin typeface="Arial Nova Cond" panose="020B0506020202020204" pitchFamily="34" charset="0"/>
              </a:rPr>
              <a:t> y destruir archivos confidenciales, se fomenta la adopción de procesos más ecológicos y sostenibles.</a:t>
            </a:r>
          </a:p>
          <a:p>
            <a:pPr algn="just"/>
            <a:r>
              <a:rPr lang="es-ES" dirty="0">
                <a:solidFill>
                  <a:schemeClr val="accent1">
                    <a:lumMod val="50000"/>
                  </a:schemeClr>
                </a:solidFill>
                <a:latin typeface="Arial Nova Cond" panose="020B0506020202020204" pitchFamily="34" charset="0"/>
              </a:rPr>
              <a:t>Dicha implementación será realizada en sedes de los municipios de Cartagena de Chaira y San Vicente del Caguán, ya que actualmente solo lo tenemos en la ciudad de Florencia.</a:t>
            </a:r>
            <a:endParaRPr lang="es-ES" b="0" i="0" dirty="0">
              <a:solidFill>
                <a:schemeClr val="accent1">
                  <a:lumMod val="50000"/>
                </a:schemeClr>
              </a:solidFill>
              <a:effectLst/>
              <a:latin typeface="Arial Nova Cond" panose="020B0506020202020204" pitchFamily="34" charset="0"/>
            </a:endParaRPr>
          </a:p>
        </p:txBody>
      </p:sp>
      <p:pic>
        <p:nvPicPr>
          <p:cNvPr id="9" name="Imagen 8" descr="Imagen que contiene edificio, cuarto, cama&#10;&#10;Descripción generada automáticamente">
            <a:extLst>
              <a:ext uri="{FF2B5EF4-FFF2-40B4-BE49-F238E27FC236}">
                <a16:creationId xmlns:a16="http://schemas.microsoft.com/office/drawing/2014/main" id="{E291E20B-51C9-6380-C580-AA8D073FCF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1252" y="508099"/>
            <a:ext cx="2342296" cy="4014721"/>
          </a:xfrm>
          <a:prstGeom prst="rect">
            <a:avLst/>
          </a:prstGeom>
          <a:ln>
            <a:noFill/>
          </a:ln>
          <a:effectLst>
            <a:softEdge rad="112500"/>
          </a:effectLst>
        </p:spPr>
      </p:pic>
    </p:spTree>
    <p:extLst>
      <p:ext uri="{BB962C8B-B14F-4D97-AF65-F5344CB8AC3E}">
        <p14:creationId xmlns:p14="http://schemas.microsoft.com/office/powerpoint/2010/main" val="4087288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errar la vista de los jóvenes empresarios que se ponen manos a la obra. Pila de manos. Concepto de unidad y trabajo en equipo.">
            <a:extLst>
              <a:ext uri="{FF2B5EF4-FFF2-40B4-BE49-F238E27FC236}">
                <a16:creationId xmlns:a16="http://schemas.microsoft.com/office/drawing/2014/main" id="{67E5FA1A-CD0B-66C3-CBAC-DA5DA709D46F}"/>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b="9871"/>
          <a:stretch/>
        </p:blipFill>
        <p:spPr bwMode="auto">
          <a:xfrm>
            <a:off x="1" y="-2357"/>
            <a:ext cx="9143999" cy="693655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CE6D9213-2ABA-708D-0D63-EC056A6B0CE9}"/>
              </a:ext>
            </a:extLst>
          </p:cNvPr>
          <p:cNvPicPr>
            <a:picLocks noChangeAspect="1"/>
          </p:cNvPicPr>
          <p:nvPr/>
        </p:nvPicPr>
        <p:blipFill rotWithShape="1">
          <a:blip r:embed="rId3"/>
          <a:srcRect l="3226" t="9938" r="-1" b="20493"/>
          <a:stretch/>
        </p:blipFill>
        <p:spPr>
          <a:xfrm>
            <a:off x="453822" y="1576839"/>
            <a:ext cx="3015343" cy="3517900"/>
          </a:xfrm>
          <a:prstGeom prst="rect">
            <a:avLst/>
          </a:prstGeom>
          <a:ln>
            <a:noFill/>
          </a:ln>
          <a:effectLst>
            <a:softEdge rad="112500"/>
          </a:effectLst>
        </p:spPr>
      </p:pic>
      <p:sp>
        <p:nvSpPr>
          <p:cNvPr id="7" name="CuadroTexto 6">
            <a:extLst>
              <a:ext uri="{FF2B5EF4-FFF2-40B4-BE49-F238E27FC236}">
                <a16:creationId xmlns:a16="http://schemas.microsoft.com/office/drawing/2014/main" id="{AD14F3EB-4664-43F4-EA86-1A03EC8CD6AD}"/>
              </a:ext>
            </a:extLst>
          </p:cNvPr>
          <p:cNvSpPr txBox="1"/>
          <p:nvPr/>
        </p:nvSpPr>
        <p:spPr>
          <a:xfrm>
            <a:off x="3124200" y="2588758"/>
            <a:ext cx="4636008" cy="1754326"/>
          </a:xfrm>
          <a:prstGeom prst="rect">
            <a:avLst/>
          </a:prstGeom>
          <a:noFill/>
        </p:spPr>
        <p:txBody>
          <a:bodyPr wrap="square">
            <a:spAutoFit/>
          </a:bodyPr>
          <a:lstStyle/>
          <a:p>
            <a:pPr algn="ctr"/>
            <a:r>
              <a:rPr lang="es-ES" sz="3600" b="1" i="1" dirty="0">
                <a:solidFill>
                  <a:schemeClr val="accent1">
                    <a:lumMod val="50000"/>
                  </a:schemeClr>
                </a:solidFill>
                <a:effectLst>
                  <a:outerShdw blurRad="38100" dist="38100" dir="2700000" algn="tl">
                    <a:srgbClr val="000000">
                      <a:alpha val="43137"/>
                    </a:srgbClr>
                  </a:outerShdw>
                </a:effectLst>
                <a:latin typeface="Arial Nova Cond" panose="020B0506020202020204" pitchFamily="34" charset="0"/>
              </a:rPr>
              <a:t>¡CERO PAPEL ES COMPROMISO DE TODOS!</a:t>
            </a:r>
          </a:p>
        </p:txBody>
      </p:sp>
      <p:sp>
        <p:nvSpPr>
          <p:cNvPr id="8" name="CuadroTexto 7">
            <a:extLst>
              <a:ext uri="{FF2B5EF4-FFF2-40B4-BE49-F238E27FC236}">
                <a16:creationId xmlns:a16="http://schemas.microsoft.com/office/drawing/2014/main" id="{F7EB311E-63B0-5D40-C249-01A5EC8C5A41}"/>
              </a:ext>
            </a:extLst>
          </p:cNvPr>
          <p:cNvSpPr txBox="1"/>
          <p:nvPr/>
        </p:nvSpPr>
        <p:spPr>
          <a:xfrm>
            <a:off x="152399" y="5044973"/>
            <a:ext cx="3581401" cy="646331"/>
          </a:xfrm>
          <a:prstGeom prst="rect">
            <a:avLst/>
          </a:prstGeom>
          <a:noFill/>
        </p:spPr>
        <p:txBody>
          <a:bodyPr wrap="square">
            <a:spAutoFit/>
          </a:bodyPr>
          <a:lstStyle/>
          <a:p>
            <a:pPr algn="ctr"/>
            <a:r>
              <a:rPr lang="es-ES" sz="1200" b="1" dirty="0">
                <a:solidFill>
                  <a:schemeClr val="accent1">
                    <a:lumMod val="50000"/>
                  </a:schemeClr>
                </a:solidFill>
                <a:effectLst>
                  <a:outerShdw blurRad="38100" dist="38100" dir="2700000" algn="tl">
                    <a:srgbClr val="000000">
                      <a:alpha val="43137"/>
                    </a:srgbClr>
                  </a:outerShdw>
                </a:effectLst>
                <a:latin typeface="Arial Nova Cond" panose="020B0506020202020204" pitchFamily="34" charset="0"/>
              </a:rPr>
              <a:t>CARLO ANDRES PRADA GÓMEZ </a:t>
            </a:r>
          </a:p>
          <a:p>
            <a:pPr algn="ctr"/>
            <a:r>
              <a:rPr lang="es-ES" sz="1200" dirty="0">
                <a:solidFill>
                  <a:schemeClr val="accent1">
                    <a:lumMod val="50000"/>
                  </a:schemeClr>
                </a:solidFill>
                <a:effectLst>
                  <a:outerShdw blurRad="38100" dist="38100" dir="2700000" algn="tl">
                    <a:srgbClr val="000000">
                      <a:alpha val="43137"/>
                    </a:srgbClr>
                  </a:outerShdw>
                </a:effectLst>
                <a:latin typeface="Arial Nova Cond" panose="020B0506020202020204" pitchFamily="34" charset="0"/>
              </a:rPr>
              <a:t>PRESIDENTE EJECUTIVO </a:t>
            </a:r>
          </a:p>
          <a:p>
            <a:pPr algn="ctr"/>
            <a:r>
              <a:rPr lang="es-ES" sz="1200" dirty="0">
                <a:solidFill>
                  <a:schemeClr val="accent1">
                    <a:lumMod val="50000"/>
                  </a:schemeClr>
                </a:solidFill>
                <a:effectLst>
                  <a:outerShdw blurRad="38100" dist="38100" dir="2700000" algn="tl">
                    <a:srgbClr val="000000">
                      <a:alpha val="43137"/>
                    </a:srgbClr>
                  </a:outerShdw>
                </a:effectLst>
                <a:latin typeface="Arial Nova Cond" panose="020B0506020202020204" pitchFamily="34" charset="0"/>
              </a:rPr>
              <a:t>2024 </a:t>
            </a:r>
          </a:p>
        </p:txBody>
      </p:sp>
    </p:spTree>
    <p:extLst>
      <p:ext uri="{BB962C8B-B14F-4D97-AF65-F5344CB8AC3E}">
        <p14:creationId xmlns:p14="http://schemas.microsoft.com/office/powerpoint/2010/main" val="27916623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5905</TotalTime>
  <Words>763</Words>
  <Application>Microsoft Office PowerPoint</Application>
  <PresentationFormat>Presentación en pantalla (4:3)</PresentationFormat>
  <Paragraphs>42</Paragraphs>
  <Slides>9</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9</vt:i4>
      </vt:variant>
    </vt:vector>
  </HeadingPairs>
  <TitlesOfParts>
    <vt:vector size="16" baseType="lpstr">
      <vt:lpstr>Abadi</vt:lpstr>
      <vt:lpstr>Arial</vt:lpstr>
      <vt:lpstr>Arial Nova Cond</vt:lpstr>
      <vt:lpstr>Brush Script MT</vt:lpstr>
      <vt:lpstr>Calibri</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Archivo Central</dc:creator>
  <cp:lastModifiedBy>Jovanny Moreno</cp:lastModifiedBy>
  <cp:revision>53</cp:revision>
  <dcterms:created xsi:type="dcterms:W3CDTF">2023-08-10T14:58:58Z</dcterms:created>
  <dcterms:modified xsi:type="dcterms:W3CDTF">2024-04-12T23:10:11Z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ies>
</file>